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89" r:id="rId8"/>
    <p:sldId id="28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8754F-8AE5-12DC-047E-D172CD755599}" v="1357" dt="2021-12-22T07:15:56.140"/>
    <p1510:client id="{9D361156-8004-4D3C-86E0-1509A459AB46}" v="395" dt="2021-11-17T09:16:27.327"/>
    <p1510:client id="{D3F1E11F-AFFD-4582-4B9A-B45955E811FE}" v="614" dt="2021-12-21T18:24:09.106"/>
    <p1510:client id="{E4FA8671-D5C2-09A2-38FC-49AE8BEF687A}" v="53" dt="2021-11-18T06:07:47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1042" y="2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3468E-9FA2-4FDC-B3F3-5859C7EADEF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5E29FC3-28B7-47CA-90C3-75FCA94AF4F9}">
      <dgm:prSet/>
      <dgm:spPr/>
      <dgm:t>
        <a:bodyPr/>
        <a:lstStyle/>
        <a:p>
          <a:r>
            <a:rPr lang="en-US" b="1"/>
            <a:t>Fees                      : No fees</a:t>
          </a:r>
        </a:p>
      </dgm:t>
    </dgm:pt>
    <dgm:pt modelId="{7DE6B8F0-3CA5-4F3F-A59F-490BF9C1794B}" type="parTrans" cxnId="{D60EC54F-E888-417A-8C90-87AF260812D1}">
      <dgm:prSet/>
      <dgm:spPr/>
      <dgm:t>
        <a:bodyPr/>
        <a:lstStyle/>
        <a:p>
          <a:endParaRPr lang="en-US"/>
        </a:p>
      </dgm:t>
    </dgm:pt>
    <dgm:pt modelId="{1CFDCE0B-BC6E-4A69-8440-AFCE413DACC8}" type="sibTrans" cxnId="{D60EC54F-E888-417A-8C90-87AF260812D1}">
      <dgm:prSet/>
      <dgm:spPr/>
      <dgm:t>
        <a:bodyPr/>
        <a:lstStyle/>
        <a:p>
          <a:endParaRPr lang="en-US"/>
        </a:p>
      </dgm:t>
    </dgm:pt>
    <dgm:pt modelId="{4ECAA263-AB22-455F-8776-C1768D121959}">
      <dgm:prSet/>
      <dgm:spPr/>
      <dgm:t>
        <a:bodyPr/>
        <a:lstStyle/>
        <a:p>
          <a:r>
            <a:rPr lang="en-US" b="1"/>
            <a:t>Course Duration : 6 Months (In-house Training+ Internship)</a:t>
          </a:r>
        </a:p>
      </dgm:t>
    </dgm:pt>
    <dgm:pt modelId="{5B658145-E5AF-4E64-8A85-DE14CA7F61DA}" type="parTrans" cxnId="{CB188D01-A375-44A5-9191-CA4CE5FCFBC5}">
      <dgm:prSet/>
      <dgm:spPr/>
      <dgm:t>
        <a:bodyPr/>
        <a:lstStyle/>
        <a:p>
          <a:endParaRPr lang="en-US"/>
        </a:p>
      </dgm:t>
    </dgm:pt>
    <dgm:pt modelId="{BAE77D9C-A4EA-4979-AD59-BD6149065FBB}" type="sibTrans" cxnId="{CB188D01-A375-44A5-9191-CA4CE5FCFBC5}">
      <dgm:prSet/>
      <dgm:spPr/>
      <dgm:t>
        <a:bodyPr/>
        <a:lstStyle/>
        <a:p>
          <a:endParaRPr lang="en-US"/>
        </a:p>
      </dgm:t>
    </dgm:pt>
    <dgm:pt modelId="{64EA0E4D-C45E-4573-8821-76C4BE238419}">
      <dgm:prSet/>
      <dgm:spPr/>
      <dgm:t>
        <a:bodyPr/>
        <a:lstStyle/>
        <a:p>
          <a:r>
            <a:rPr lang="en-US" b="1"/>
            <a:t>Income Criteria  : Below Rs. 1.8 Lakhs /Annum ( Entire family Income)</a:t>
          </a:r>
        </a:p>
      </dgm:t>
    </dgm:pt>
    <dgm:pt modelId="{AD1AF978-A06E-48FF-B1E9-E1259B1C2E8C}" type="parTrans" cxnId="{6949C998-52DC-43D6-884E-1F0A3375E861}">
      <dgm:prSet/>
      <dgm:spPr/>
      <dgm:t>
        <a:bodyPr/>
        <a:lstStyle/>
        <a:p>
          <a:endParaRPr lang="en-US"/>
        </a:p>
      </dgm:t>
    </dgm:pt>
    <dgm:pt modelId="{0674A337-E47F-4B68-80D9-096750E8C656}" type="sibTrans" cxnId="{6949C998-52DC-43D6-884E-1F0A3375E861}">
      <dgm:prSet/>
      <dgm:spPr/>
      <dgm:t>
        <a:bodyPr/>
        <a:lstStyle/>
        <a:p>
          <a:endParaRPr lang="en-US"/>
        </a:p>
      </dgm:t>
    </dgm:pt>
    <dgm:pt modelId="{A184835B-D96A-4473-9AAE-043FEEA98352}">
      <dgm:prSet/>
      <dgm:spPr/>
      <dgm:t>
        <a:bodyPr/>
        <a:lstStyle/>
        <a:p>
          <a:r>
            <a:rPr lang="en-US" b="1"/>
            <a:t>Age Group           :  16 to 35 years </a:t>
          </a:r>
        </a:p>
      </dgm:t>
    </dgm:pt>
    <dgm:pt modelId="{FF7E551C-7335-479B-801B-8C1E00860FB0}" type="parTrans" cxnId="{3B81DA80-D30E-4E6C-8D1A-66DE0FEB11F5}">
      <dgm:prSet/>
      <dgm:spPr/>
      <dgm:t>
        <a:bodyPr/>
        <a:lstStyle/>
        <a:p>
          <a:endParaRPr lang="en-US"/>
        </a:p>
      </dgm:t>
    </dgm:pt>
    <dgm:pt modelId="{15177A26-3BD0-43BF-A561-94A3D0D4E5EA}" type="sibTrans" cxnId="{3B81DA80-D30E-4E6C-8D1A-66DE0FEB11F5}">
      <dgm:prSet/>
      <dgm:spPr/>
      <dgm:t>
        <a:bodyPr/>
        <a:lstStyle/>
        <a:p>
          <a:endParaRPr lang="en-US"/>
        </a:p>
      </dgm:t>
    </dgm:pt>
    <dgm:pt modelId="{4560710A-719E-4B60-A561-34C1BC64D993}" type="pres">
      <dgm:prSet presAssocID="{F573468E-9FA2-4FDC-B3F3-5859C7EADEFE}" presName="vert0" presStyleCnt="0">
        <dgm:presLayoutVars>
          <dgm:dir/>
          <dgm:animOne val="branch"/>
          <dgm:animLvl val="lvl"/>
        </dgm:presLayoutVars>
      </dgm:prSet>
      <dgm:spPr/>
    </dgm:pt>
    <dgm:pt modelId="{482BF8FA-8BA0-4668-AA2D-A7730DD7D10E}" type="pres">
      <dgm:prSet presAssocID="{F5E29FC3-28B7-47CA-90C3-75FCA94AF4F9}" presName="thickLine" presStyleLbl="alignNode1" presStyleIdx="0" presStyleCnt="4"/>
      <dgm:spPr/>
    </dgm:pt>
    <dgm:pt modelId="{CCA82107-475B-41E7-B626-B18F49AFF8AC}" type="pres">
      <dgm:prSet presAssocID="{F5E29FC3-28B7-47CA-90C3-75FCA94AF4F9}" presName="horz1" presStyleCnt="0"/>
      <dgm:spPr/>
    </dgm:pt>
    <dgm:pt modelId="{E6A8F470-4150-425D-A4EB-81BF618F8CAC}" type="pres">
      <dgm:prSet presAssocID="{F5E29FC3-28B7-47CA-90C3-75FCA94AF4F9}" presName="tx1" presStyleLbl="revTx" presStyleIdx="0" presStyleCnt="4"/>
      <dgm:spPr/>
    </dgm:pt>
    <dgm:pt modelId="{FCB4CF81-4FA7-4C74-A03B-BAF40C568E8A}" type="pres">
      <dgm:prSet presAssocID="{F5E29FC3-28B7-47CA-90C3-75FCA94AF4F9}" presName="vert1" presStyleCnt="0"/>
      <dgm:spPr/>
    </dgm:pt>
    <dgm:pt modelId="{4AF66693-4B5F-4EDD-958A-7D0459E8D1C1}" type="pres">
      <dgm:prSet presAssocID="{4ECAA263-AB22-455F-8776-C1768D121959}" presName="thickLine" presStyleLbl="alignNode1" presStyleIdx="1" presStyleCnt="4"/>
      <dgm:spPr/>
    </dgm:pt>
    <dgm:pt modelId="{759CE494-A3A1-4CAD-879C-01E4D656AD2D}" type="pres">
      <dgm:prSet presAssocID="{4ECAA263-AB22-455F-8776-C1768D121959}" presName="horz1" presStyleCnt="0"/>
      <dgm:spPr/>
    </dgm:pt>
    <dgm:pt modelId="{F4734CCA-C272-4C1B-8D39-E891DD38BF67}" type="pres">
      <dgm:prSet presAssocID="{4ECAA263-AB22-455F-8776-C1768D121959}" presName="tx1" presStyleLbl="revTx" presStyleIdx="1" presStyleCnt="4"/>
      <dgm:spPr/>
    </dgm:pt>
    <dgm:pt modelId="{6B19CCC0-0B69-4663-A97C-CB883A0E25EE}" type="pres">
      <dgm:prSet presAssocID="{4ECAA263-AB22-455F-8776-C1768D121959}" presName="vert1" presStyleCnt="0"/>
      <dgm:spPr/>
    </dgm:pt>
    <dgm:pt modelId="{F019DB85-7FF7-4B63-A2FC-641B516EAC4E}" type="pres">
      <dgm:prSet presAssocID="{64EA0E4D-C45E-4573-8821-76C4BE238419}" presName="thickLine" presStyleLbl="alignNode1" presStyleIdx="2" presStyleCnt="4"/>
      <dgm:spPr/>
    </dgm:pt>
    <dgm:pt modelId="{5427E508-F2DF-44CB-915C-AFF195777D99}" type="pres">
      <dgm:prSet presAssocID="{64EA0E4D-C45E-4573-8821-76C4BE238419}" presName="horz1" presStyleCnt="0"/>
      <dgm:spPr/>
    </dgm:pt>
    <dgm:pt modelId="{157D7C57-8CB5-4FB3-ADD4-EA1EF099241D}" type="pres">
      <dgm:prSet presAssocID="{64EA0E4D-C45E-4573-8821-76C4BE238419}" presName="tx1" presStyleLbl="revTx" presStyleIdx="2" presStyleCnt="4"/>
      <dgm:spPr/>
    </dgm:pt>
    <dgm:pt modelId="{820B5ED9-596A-4C5B-A104-A2930F93E178}" type="pres">
      <dgm:prSet presAssocID="{64EA0E4D-C45E-4573-8821-76C4BE238419}" presName="vert1" presStyleCnt="0"/>
      <dgm:spPr/>
    </dgm:pt>
    <dgm:pt modelId="{8CB1A4DB-D1B8-44CE-AF76-BB26B3AF860B}" type="pres">
      <dgm:prSet presAssocID="{A184835B-D96A-4473-9AAE-043FEEA98352}" presName="thickLine" presStyleLbl="alignNode1" presStyleIdx="3" presStyleCnt="4"/>
      <dgm:spPr/>
    </dgm:pt>
    <dgm:pt modelId="{81B240AA-B679-4105-B4B9-52F22E067493}" type="pres">
      <dgm:prSet presAssocID="{A184835B-D96A-4473-9AAE-043FEEA98352}" presName="horz1" presStyleCnt="0"/>
      <dgm:spPr/>
    </dgm:pt>
    <dgm:pt modelId="{17D6F525-D00A-405F-B316-C3C1954C85B8}" type="pres">
      <dgm:prSet presAssocID="{A184835B-D96A-4473-9AAE-043FEEA98352}" presName="tx1" presStyleLbl="revTx" presStyleIdx="3" presStyleCnt="4"/>
      <dgm:spPr/>
    </dgm:pt>
    <dgm:pt modelId="{8A4883C1-B36C-485F-8961-47B27F1CBCE2}" type="pres">
      <dgm:prSet presAssocID="{A184835B-D96A-4473-9AAE-043FEEA98352}" presName="vert1" presStyleCnt="0"/>
      <dgm:spPr/>
    </dgm:pt>
  </dgm:ptLst>
  <dgm:cxnLst>
    <dgm:cxn modelId="{CB188D01-A375-44A5-9191-CA4CE5FCFBC5}" srcId="{F573468E-9FA2-4FDC-B3F3-5859C7EADEFE}" destId="{4ECAA263-AB22-455F-8776-C1768D121959}" srcOrd="1" destOrd="0" parTransId="{5B658145-E5AF-4E64-8A85-DE14CA7F61DA}" sibTransId="{BAE77D9C-A4EA-4979-AD59-BD6149065FBB}"/>
    <dgm:cxn modelId="{08653205-C1B7-4F45-B2FC-70A33D15E734}" type="presOf" srcId="{A184835B-D96A-4473-9AAE-043FEEA98352}" destId="{17D6F525-D00A-405F-B316-C3C1954C85B8}" srcOrd="0" destOrd="0" presId="urn:microsoft.com/office/officeart/2008/layout/LinedList"/>
    <dgm:cxn modelId="{95CFBF4A-8CED-4D14-98EB-A2F2596C9302}" type="presOf" srcId="{F5E29FC3-28B7-47CA-90C3-75FCA94AF4F9}" destId="{E6A8F470-4150-425D-A4EB-81BF618F8CAC}" srcOrd="0" destOrd="0" presId="urn:microsoft.com/office/officeart/2008/layout/LinedList"/>
    <dgm:cxn modelId="{D60EC54F-E888-417A-8C90-87AF260812D1}" srcId="{F573468E-9FA2-4FDC-B3F3-5859C7EADEFE}" destId="{F5E29FC3-28B7-47CA-90C3-75FCA94AF4F9}" srcOrd="0" destOrd="0" parTransId="{7DE6B8F0-3CA5-4F3F-A59F-490BF9C1794B}" sibTransId="{1CFDCE0B-BC6E-4A69-8440-AFCE413DACC8}"/>
    <dgm:cxn modelId="{168B3D7F-D40A-4BAC-8696-D6E5920284A6}" type="presOf" srcId="{64EA0E4D-C45E-4573-8821-76C4BE238419}" destId="{157D7C57-8CB5-4FB3-ADD4-EA1EF099241D}" srcOrd="0" destOrd="0" presId="urn:microsoft.com/office/officeart/2008/layout/LinedList"/>
    <dgm:cxn modelId="{3B81DA80-D30E-4E6C-8D1A-66DE0FEB11F5}" srcId="{F573468E-9FA2-4FDC-B3F3-5859C7EADEFE}" destId="{A184835B-D96A-4473-9AAE-043FEEA98352}" srcOrd="3" destOrd="0" parTransId="{FF7E551C-7335-479B-801B-8C1E00860FB0}" sibTransId="{15177A26-3BD0-43BF-A561-94A3D0D4E5EA}"/>
    <dgm:cxn modelId="{6949C998-52DC-43D6-884E-1F0A3375E861}" srcId="{F573468E-9FA2-4FDC-B3F3-5859C7EADEFE}" destId="{64EA0E4D-C45E-4573-8821-76C4BE238419}" srcOrd="2" destOrd="0" parTransId="{AD1AF978-A06E-48FF-B1E9-E1259B1C2E8C}" sibTransId="{0674A337-E47F-4B68-80D9-096750E8C656}"/>
    <dgm:cxn modelId="{00B329EB-0ACC-40C7-9ED9-DE1DC7D26CF3}" type="presOf" srcId="{4ECAA263-AB22-455F-8776-C1768D121959}" destId="{F4734CCA-C272-4C1B-8D39-E891DD38BF67}" srcOrd="0" destOrd="0" presId="urn:microsoft.com/office/officeart/2008/layout/LinedList"/>
    <dgm:cxn modelId="{A9FF2FF6-4A32-4CF7-AF94-95EC3B256FAF}" type="presOf" srcId="{F573468E-9FA2-4FDC-B3F3-5859C7EADEFE}" destId="{4560710A-719E-4B60-A561-34C1BC64D993}" srcOrd="0" destOrd="0" presId="urn:microsoft.com/office/officeart/2008/layout/LinedList"/>
    <dgm:cxn modelId="{7A178DA5-C8E5-4D4E-B3EB-931162E1248D}" type="presParOf" srcId="{4560710A-719E-4B60-A561-34C1BC64D993}" destId="{482BF8FA-8BA0-4668-AA2D-A7730DD7D10E}" srcOrd="0" destOrd="0" presId="urn:microsoft.com/office/officeart/2008/layout/LinedList"/>
    <dgm:cxn modelId="{EC0B53FF-36C8-4D29-AC44-90245D659B83}" type="presParOf" srcId="{4560710A-719E-4B60-A561-34C1BC64D993}" destId="{CCA82107-475B-41E7-B626-B18F49AFF8AC}" srcOrd="1" destOrd="0" presId="urn:microsoft.com/office/officeart/2008/layout/LinedList"/>
    <dgm:cxn modelId="{EC6027C8-579E-4796-8919-41ABC91FAE9E}" type="presParOf" srcId="{CCA82107-475B-41E7-B626-B18F49AFF8AC}" destId="{E6A8F470-4150-425D-A4EB-81BF618F8CAC}" srcOrd="0" destOrd="0" presId="urn:microsoft.com/office/officeart/2008/layout/LinedList"/>
    <dgm:cxn modelId="{61217146-6C55-4572-A9EB-867BF00D2551}" type="presParOf" srcId="{CCA82107-475B-41E7-B626-B18F49AFF8AC}" destId="{FCB4CF81-4FA7-4C74-A03B-BAF40C568E8A}" srcOrd="1" destOrd="0" presId="urn:microsoft.com/office/officeart/2008/layout/LinedList"/>
    <dgm:cxn modelId="{E964F416-595D-4410-9E70-6890AFB9888B}" type="presParOf" srcId="{4560710A-719E-4B60-A561-34C1BC64D993}" destId="{4AF66693-4B5F-4EDD-958A-7D0459E8D1C1}" srcOrd="2" destOrd="0" presId="urn:microsoft.com/office/officeart/2008/layout/LinedList"/>
    <dgm:cxn modelId="{71614D58-7D2D-47B4-8BBE-E9EF33C452B0}" type="presParOf" srcId="{4560710A-719E-4B60-A561-34C1BC64D993}" destId="{759CE494-A3A1-4CAD-879C-01E4D656AD2D}" srcOrd="3" destOrd="0" presId="urn:microsoft.com/office/officeart/2008/layout/LinedList"/>
    <dgm:cxn modelId="{558E419D-70B9-4420-A889-F8BB48200540}" type="presParOf" srcId="{759CE494-A3A1-4CAD-879C-01E4D656AD2D}" destId="{F4734CCA-C272-4C1B-8D39-E891DD38BF67}" srcOrd="0" destOrd="0" presId="urn:microsoft.com/office/officeart/2008/layout/LinedList"/>
    <dgm:cxn modelId="{8B802ABC-1B56-4091-9575-18E5D40E531C}" type="presParOf" srcId="{759CE494-A3A1-4CAD-879C-01E4D656AD2D}" destId="{6B19CCC0-0B69-4663-A97C-CB883A0E25EE}" srcOrd="1" destOrd="0" presId="urn:microsoft.com/office/officeart/2008/layout/LinedList"/>
    <dgm:cxn modelId="{5B93F1C7-D774-42B0-B7BD-D1A81CEE15EB}" type="presParOf" srcId="{4560710A-719E-4B60-A561-34C1BC64D993}" destId="{F019DB85-7FF7-4B63-A2FC-641B516EAC4E}" srcOrd="4" destOrd="0" presId="urn:microsoft.com/office/officeart/2008/layout/LinedList"/>
    <dgm:cxn modelId="{5AB0825F-5F7E-46F3-AE94-51280E6531FE}" type="presParOf" srcId="{4560710A-719E-4B60-A561-34C1BC64D993}" destId="{5427E508-F2DF-44CB-915C-AFF195777D99}" srcOrd="5" destOrd="0" presId="urn:microsoft.com/office/officeart/2008/layout/LinedList"/>
    <dgm:cxn modelId="{42C01203-C676-4BC8-959A-4ADE7881B9C5}" type="presParOf" srcId="{5427E508-F2DF-44CB-915C-AFF195777D99}" destId="{157D7C57-8CB5-4FB3-ADD4-EA1EF099241D}" srcOrd="0" destOrd="0" presId="urn:microsoft.com/office/officeart/2008/layout/LinedList"/>
    <dgm:cxn modelId="{0307EA19-7697-4165-82F5-EC3EDCD2C213}" type="presParOf" srcId="{5427E508-F2DF-44CB-915C-AFF195777D99}" destId="{820B5ED9-596A-4C5B-A104-A2930F93E178}" srcOrd="1" destOrd="0" presId="urn:microsoft.com/office/officeart/2008/layout/LinedList"/>
    <dgm:cxn modelId="{49FC5692-CB88-42F3-9CE2-DEB7B853105D}" type="presParOf" srcId="{4560710A-719E-4B60-A561-34C1BC64D993}" destId="{8CB1A4DB-D1B8-44CE-AF76-BB26B3AF860B}" srcOrd="6" destOrd="0" presId="urn:microsoft.com/office/officeart/2008/layout/LinedList"/>
    <dgm:cxn modelId="{8346C769-8318-4997-8A1B-E4562F4111DD}" type="presParOf" srcId="{4560710A-719E-4B60-A561-34C1BC64D993}" destId="{81B240AA-B679-4105-B4B9-52F22E067493}" srcOrd="7" destOrd="0" presId="urn:microsoft.com/office/officeart/2008/layout/LinedList"/>
    <dgm:cxn modelId="{A2A60181-E823-4E89-AF32-5BFB72DAB145}" type="presParOf" srcId="{81B240AA-B679-4105-B4B9-52F22E067493}" destId="{17D6F525-D00A-405F-B316-C3C1954C85B8}" srcOrd="0" destOrd="0" presId="urn:microsoft.com/office/officeart/2008/layout/LinedList"/>
    <dgm:cxn modelId="{4382050A-345D-477D-9CB3-CDAA059095D6}" type="presParOf" srcId="{81B240AA-B679-4105-B4B9-52F22E067493}" destId="{8A4883C1-B36C-485F-8961-47B27F1CB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BF8FA-8BA0-4668-AA2D-A7730DD7D10E}">
      <dsp:nvSpPr>
        <dsp:cNvPr id="0" name=""/>
        <dsp:cNvSpPr/>
      </dsp:nvSpPr>
      <dsp:spPr>
        <a:xfrm>
          <a:off x="0" y="0"/>
          <a:ext cx="65864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8F470-4150-425D-A4EB-81BF618F8CAC}">
      <dsp:nvSpPr>
        <dsp:cNvPr id="0" name=""/>
        <dsp:cNvSpPr/>
      </dsp:nvSpPr>
      <dsp:spPr>
        <a:xfrm>
          <a:off x="0" y="0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Fees                      : No fees</a:t>
          </a:r>
        </a:p>
      </dsp:txBody>
      <dsp:txXfrm>
        <a:off x="0" y="0"/>
        <a:ext cx="6586489" cy="946354"/>
      </dsp:txXfrm>
    </dsp:sp>
    <dsp:sp modelId="{4AF66693-4B5F-4EDD-958A-7D0459E8D1C1}">
      <dsp:nvSpPr>
        <dsp:cNvPr id="0" name=""/>
        <dsp:cNvSpPr/>
      </dsp:nvSpPr>
      <dsp:spPr>
        <a:xfrm>
          <a:off x="0" y="946354"/>
          <a:ext cx="65864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34CCA-C272-4C1B-8D39-E891DD38BF67}">
      <dsp:nvSpPr>
        <dsp:cNvPr id="0" name=""/>
        <dsp:cNvSpPr/>
      </dsp:nvSpPr>
      <dsp:spPr>
        <a:xfrm>
          <a:off x="0" y="94635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Course Duration : 6 Months (In-house Training+ Internship)</a:t>
          </a:r>
        </a:p>
      </dsp:txBody>
      <dsp:txXfrm>
        <a:off x="0" y="946354"/>
        <a:ext cx="6586489" cy="946354"/>
      </dsp:txXfrm>
    </dsp:sp>
    <dsp:sp modelId="{F019DB85-7FF7-4B63-A2FC-641B516EAC4E}">
      <dsp:nvSpPr>
        <dsp:cNvPr id="0" name=""/>
        <dsp:cNvSpPr/>
      </dsp:nvSpPr>
      <dsp:spPr>
        <a:xfrm>
          <a:off x="0" y="1892709"/>
          <a:ext cx="65864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D7C57-8CB5-4FB3-ADD4-EA1EF099241D}">
      <dsp:nvSpPr>
        <dsp:cNvPr id="0" name=""/>
        <dsp:cNvSpPr/>
      </dsp:nvSpPr>
      <dsp:spPr>
        <a:xfrm>
          <a:off x="0" y="1892709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Income Criteria  : Below Rs. 1.8 Lakhs /Annum ( Entire family Income)</a:t>
          </a:r>
        </a:p>
      </dsp:txBody>
      <dsp:txXfrm>
        <a:off x="0" y="1892709"/>
        <a:ext cx="6586489" cy="946354"/>
      </dsp:txXfrm>
    </dsp:sp>
    <dsp:sp modelId="{8CB1A4DB-D1B8-44CE-AF76-BB26B3AF860B}">
      <dsp:nvSpPr>
        <dsp:cNvPr id="0" name=""/>
        <dsp:cNvSpPr/>
      </dsp:nvSpPr>
      <dsp:spPr>
        <a:xfrm>
          <a:off x="0" y="2839064"/>
          <a:ext cx="658648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6F525-D00A-405F-B316-C3C1954C85B8}">
      <dsp:nvSpPr>
        <dsp:cNvPr id="0" name=""/>
        <dsp:cNvSpPr/>
      </dsp:nvSpPr>
      <dsp:spPr>
        <a:xfrm>
          <a:off x="0" y="2839064"/>
          <a:ext cx="6586489" cy="9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Age Group           :  16 to 35 years </a:t>
          </a:r>
        </a:p>
      </dsp:txBody>
      <dsp:txXfrm>
        <a:off x="0" y="2839064"/>
        <a:ext cx="6586489" cy="946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eacon.siesgst.ac.i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3/folders/1AKC_XG6OxM_GpNegKpvXYB9rGWRCNuD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27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4EA17EA-A983-4D75-8116-D6500BC1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32" y="3515226"/>
            <a:ext cx="5459413" cy="2247900"/>
          </a:xfrm>
          <a:prstGeom prst="rect">
            <a:avLst/>
          </a:prstGeo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E615E00-4F48-49A0-8349-2F2F264E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737" y="332874"/>
            <a:ext cx="5459413" cy="309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Vocational Skill Based Training for Underprivileged </a:t>
            </a:r>
            <a:endParaRPr lang="en-US" sz="44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A3D06-41C7-4C16-8D8C-DCD4FE5BAC16}"/>
              </a:ext>
            </a:extLst>
          </p:cNvPr>
          <p:cNvSpPr txBox="1"/>
          <p:nvPr/>
        </p:nvSpPr>
        <p:spPr>
          <a:xfrm>
            <a:off x="7311189" y="5887453"/>
            <a:ext cx="3886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563C1"/>
                </a:solidFill>
                <a:latin typeface="Calibri Light"/>
                <a:cs typeface="Segoe UI"/>
                <a:hlinkClick r:id="rId4"/>
              </a:rPr>
              <a:t>https://beacon.siesgst.ac.in/</a:t>
            </a:r>
            <a:r>
              <a:rPr lang="en-US" dirty="0">
                <a:latin typeface="Calibri Light"/>
                <a:cs typeface="Calibri Light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78C15-5B1E-4EAD-8567-6F0090F5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ED17C6-339E-4155-AC2F-8D606640A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71530"/>
              </p:ext>
            </p:extLst>
          </p:nvPr>
        </p:nvGraphicFramePr>
        <p:xfrm>
          <a:off x="2248809" y="2819352"/>
          <a:ext cx="7692733" cy="2773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68">
                  <a:extLst>
                    <a:ext uri="{9D8B030D-6E8A-4147-A177-3AD203B41FA5}">
                      <a16:colId xmlns:a16="http://schemas.microsoft.com/office/drawing/2014/main" val="1060134872"/>
                    </a:ext>
                  </a:extLst>
                </a:gridCol>
                <a:gridCol w="2156119">
                  <a:extLst>
                    <a:ext uri="{9D8B030D-6E8A-4147-A177-3AD203B41FA5}">
                      <a16:colId xmlns:a16="http://schemas.microsoft.com/office/drawing/2014/main" val="2536773380"/>
                    </a:ext>
                  </a:extLst>
                </a:gridCol>
                <a:gridCol w="2062571">
                  <a:extLst>
                    <a:ext uri="{9D8B030D-6E8A-4147-A177-3AD203B41FA5}">
                      <a16:colId xmlns:a16="http://schemas.microsoft.com/office/drawing/2014/main" val="1514036554"/>
                    </a:ext>
                  </a:extLst>
                </a:gridCol>
                <a:gridCol w="1991475">
                  <a:extLst>
                    <a:ext uri="{9D8B030D-6E8A-4147-A177-3AD203B41FA5}">
                      <a16:colId xmlns:a16="http://schemas.microsoft.com/office/drawing/2014/main" val="2718836072"/>
                    </a:ext>
                  </a:extLst>
                </a:gridCol>
              </a:tblGrid>
              <a:tr h="589135"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Sr.No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Year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Admitted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certified 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extLst>
                  <a:ext uri="{0D108BD9-81ED-4DB2-BD59-A6C34878D82A}">
                    <a16:rowId xmlns:a16="http://schemas.microsoft.com/office/drawing/2014/main" val="2143049622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1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July -Dec 2017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97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43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extLst>
                  <a:ext uri="{0D108BD9-81ED-4DB2-BD59-A6C34878D82A}">
                    <a16:rowId xmlns:a16="http://schemas.microsoft.com/office/drawing/2014/main" val="480119826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2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Jan-june 2018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13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7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extLst>
                  <a:ext uri="{0D108BD9-81ED-4DB2-BD59-A6C34878D82A}">
                    <a16:rowId xmlns:a16="http://schemas.microsoft.com/office/drawing/2014/main" val="209146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85220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6BB426-EADD-4BBA-8F99-E9740936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D2B9C-6729-4FF6-991B-B34BA07B33DC}"/>
              </a:ext>
            </a:extLst>
          </p:cNvPr>
          <p:cNvSpPr txBox="1"/>
          <p:nvPr/>
        </p:nvSpPr>
        <p:spPr>
          <a:xfrm>
            <a:off x="4724400" y="3200400"/>
            <a:ext cx="2743200" cy="21390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>
                <a:latin typeface="Times New Roman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US">
                <a:latin typeface="Times New Roman"/>
              </a:rPr>
              <a:t>  </a:t>
            </a:r>
          </a:p>
          <a:p>
            <a:pPr algn="ctr">
              <a:spcAft>
                <a:spcPts val="600"/>
              </a:spcAft>
            </a:pPr>
            <a:endParaRPr lang="en-US">
              <a:latin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Times New Roman"/>
            </a:endParaRPr>
          </a:p>
          <a:p>
            <a:pPr algn="ctr">
              <a:spcAft>
                <a:spcPts val="600"/>
              </a:spcAft>
            </a:pPr>
            <a:endParaRPr lang="en-US">
              <a:latin typeface="Times New Roman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8E45B9-83C3-4F6A-BDB4-B2C10D6715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41456" y="2189664"/>
          <a:ext cx="8107439" cy="4032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436">
                  <a:extLst>
                    <a:ext uri="{9D8B030D-6E8A-4147-A177-3AD203B41FA5}">
                      <a16:colId xmlns:a16="http://schemas.microsoft.com/office/drawing/2014/main" val="827020514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2748858179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46001956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1836650890"/>
                    </a:ext>
                  </a:extLst>
                </a:gridCol>
                <a:gridCol w="1332555">
                  <a:extLst>
                    <a:ext uri="{9D8B030D-6E8A-4147-A177-3AD203B41FA5}">
                      <a16:colId xmlns:a16="http://schemas.microsoft.com/office/drawing/2014/main" val="2911480716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2285617726"/>
                    </a:ext>
                  </a:extLst>
                </a:gridCol>
              </a:tblGrid>
              <a:tr h="25967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July -Dember 2018 Batch </a:t>
                      </a:r>
                    </a:p>
                  </a:txBody>
                  <a:tcPr marL="23867" marR="238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94155"/>
                  </a:ext>
                </a:extLst>
              </a:tr>
              <a:tr h="25967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Batch No :-5</a:t>
                      </a:r>
                    </a:p>
                  </a:txBody>
                  <a:tcPr marL="23867" marR="238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60638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Sr.No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COURSES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Application received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confirmed 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Rejected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Certificates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579885403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ELECTRICIAN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20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486842444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2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Web Designing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514763680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Welding Metal Turinig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8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313166219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4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Sewing Tailoring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2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980188322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Computer Operator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2188722087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Basic Ac Mechanic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4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878724196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Screen Printing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4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307705539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8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Plumbing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3787010005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l"/>
                      <a:endParaRPr lang="en-US" sz="1500">
                        <a:effectLst/>
                      </a:endParaRP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Total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61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44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25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13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34526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2276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A48E6-F8F1-43C4-8740-DA17C2C0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D56DA6-4724-4530-A005-D09A3208CE2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B7C8F7-AF11-41AF-86B4-72F70BB92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16797"/>
              </p:ext>
            </p:extLst>
          </p:nvPr>
        </p:nvGraphicFramePr>
        <p:xfrm>
          <a:off x="2041456" y="2189664"/>
          <a:ext cx="8107439" cy="4032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9436">
                  <a:extLst>
                    <a:ext uri="{9D8B030D-6E8A-4147-A177-3AD203B41FA5}">
                      <a16:colId xmlns:a16="http://schemas.microsoft.com/office/drawing/2014/main" val="1707707651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289325159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1955642017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3401053695"/>
                    </a:ext>
                  </a:extLst>
                </a:gridCol>
                <a:gridCol w="1332555">
                  <a:extLst>
                    <a:ext uri="{9D8B030D-6E8A-4147-A177-3AD203B41FA5}">
                      <a16:colId xmlns:a16="http://schemas.microsoft.com/office/drawing/2014/main" val="3074723683"/>
                    </a:ext>
                  </a:extLst>
                </a:gridCol>
                <a:gridCol w="1463862">
                  <a:extLst>
                    <a:ext uri="{9D8B030D-6E8A-4147-A177-3AD203B41FA5}">
                      <a16:colId xmlns:a16="http://schemas.microsoft.com/office/drawing/2014/main" val="1387101457"/>
                    </a:ext>
                  </a:extLst>
                </a:gridCol>
              </a:tblGrid>
              <a:tr h="25967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Jan -July 2019 Batch </a:t>
                      </a:r>
                    </a:p>
                  </a:txBody>
                  <a:tcPr marL="23867" marR="238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71960"/>
                  </a:ext>
                </a:extLst>
              </a:tr>
              <a:tr h="259677">
                <a:tc gridSpan="6"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Batch No :-6</a:t>
                      </a:r>
                    </a:p>
                  </a:txBody>
                  <a:tcPr marL="23867" marR="2386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00891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Sr.No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COURSES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Application received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Confirmed 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Rejected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Certificates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4170834588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ELECTRICIAN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41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14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2887653337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2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Web Designing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32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16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14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40153097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Welding Metal Turinig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3165499965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4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Sewing Tailoring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19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2605314120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Computer Operator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36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25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14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11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564809694"/>
                  </a:ext>
                </a:extLst>
              </a:tr>
              <a:tr h="488803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Basic Ac Mechanic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32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13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18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4092896585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Screen Printing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12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7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981060564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8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Plumbing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9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8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0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79410701"/>
                  </a:ext>
                </a:extLst>
              </a:tr>
              <a:tr h="259677">
                <a:tc>
                  <a:txBody>
                    <a:bodyPr/>
                    <a:lstStyle/>
                    <a:p>
                      <a:pPr algn="l"/>
                      <a:endParaRPr lang="en-US" sz="1500">
                        <a:effectLst/>
                      </a:endParaRP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Total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181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135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85</a:t>
                      </a:r>
                    </a:p>
                  </a:txBody>
                  <a:tcPr marL="23867" marR="2386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effectLst/>
                        </a:rPr>
                        <a:t>52</a:t>
                      </a:r>
                    </a:p>
                  </a:txBody>
                  <a:tcPr marL="23867" marR="23867" marT="0" marB="0" anchor="ctr"/>
                </a:tc>
                <a:extLst>
                  <a:ext uri="{0D108BD9-81ED-4DB2-BD59-A6C34878D82A}">
                    <a16:rowId xmlns:a16="http://schemas.microsoft.com/office/drawing/2014/main" val="195482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387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6F233-27C2-456E-BA97-91243387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0057F-6566-47AF-84E3-898FA20E2B9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A917B6-D5AF-472C-A2E2-4C5BB637B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33683"/>
              </p:ext>
            </p:extLst>
          </p:nvPr>
        </p:nvGraphicFramePr>
        <p:xfrm>
          <a:off x="1802924" y="2189664"/>
          <a:ext cx="8584502" cy="4032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6945">
                  <a:extLst>
                    <a:ext uri="{9D8B030D-6E8A-4147-A177-3AD203B41FA5}">
                      <a16:colId xmlns:a16="http://schemas.microsoft.com/office/drawing/2014/main" val="218365594"/>
                    </a:ext>
                  </a:extLst>
                </a:gridCol>
                <a:gridCol w="1576945">
                  <a:extLst>
                    <a:ext uri="{9D8B030D-6E8A-4147-A177-3AD203B41FA5}">
                      <a16:colId xmlns:a16="http://schemas.microsoft.com/office/drawing/2014/main" val="1690500263"/>
                    </a:ext>
                  </a:extLst>
                </a:gridCol>
                <a:gridCol w="1576945">
                  <a:extLst>
                    <a:ext uri="{9D8B030D-6E8A-4147-A177-3AD203B41FA5}">
                      <a16:colId xmlns:a16="http://schemas.microsoft.com/office/drawing/2014/main" val="52305263"/>
                    </a:ext>
                  </a:extLst>
                </a:gridCol>
                <a:gridCol w="1576945">
                  <a:extLst>
                    <a:ext uri="{9D8B030D-6E8A-4147-A177-3AD203B41FA5}">
                      <a16:colId xmlns:a16="http://schemas.microsoft.com/office/drawing/2014/main" val="1313665578"/>
                    </a:ext>
                  </a:extLst>
                </a:gridCol>
                <a:gridCol w="1994304">
                  <a:extLst>
                    <a:ext uri="{9D8B030D-6E8A-4147-A177-3AD203B41FA5}">
                      <a16:colId xmlns:a16="http://schemas.microsoft.com/office/drawing/2014/main" val="1376318935"/>
                    </a:ext>
                  </a:extLst>
                </a:gridCol>
                <a:gridCol w="282418">
                  <a:extLst>
                    <a:ext uri="{9D8B030D-6E8A-4147-A177-3AD203B41FA5}">
                      <a16:colId xmlns:a16="http://schemas.microsoft.com/office/drawing/2014/main" val="1767423410"/>
                    </a:ext>
                  </a:extLst>
                </a:gridCol>
              </a:tblGrid>
              <a:tr h="31303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July -Dec 2019 Batch </a:t>
                      </a:r>
                    </a:p>
                  </a:txBody>
                  <a:tcPr marL="28772" marR="287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28772" marR="287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306751"/>
                  </a:ext>
                </a:extLst>
              </a:tr>
              <a:tr h="31303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Batch No :-7</a:t>
                      </a:r>
                    </a:p>
                  </a:txBody>
                  <a:tcPr marL="28772" marR="287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28772" marR="287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668619"/>
                  </a:ext>
                </a:extLst>
              </a:tr>
              <a:tr h="58924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COURSES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Application received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confirmed 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Rejected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Certificates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0975700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ELECTRICIAN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41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18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3638767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Web Designing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11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4152793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Welding Metal Turinig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9508281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Sewing Tailoring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15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8673642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Computer Operator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36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34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604826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Basic Ac Mechanic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27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14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847003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Screen Printing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3955634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Plumbing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4228175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Total</a:t>
                      </a:r>
                    </a:p>
                  </a:txBody>
                  <a:tcPr marL="28772" marR="2877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205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166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222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096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C0381-FE74-4206-92F6-9916D05D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8A936-1A25-4958-951B-5E739F40335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E14DB5-CC4D-477A-9C8C-2AF196CFE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75199"/>
              </p:ext>
            </p:extLst>
          </p:nvPr>
        </p:nvGraphicFramePr>
        <p:xfrm>
          <a:off x="1080626" y="2189664"/>
          <a:ext cx="10029101" cy="4032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361">
                  <a:extLst>
                    <a:ext uri="{9D8B030D-6E8A-4147-A177-3AD203B41FA5}">
                      <a16:colId xmlns:a16="http://schemas.microsoft.com/office/drawing/2014/main" val="843640589"/>
                    </a:ext>
                  </a:extLst>
                </a:gridCol>
                <a:gridCol w="1828593">
                  <a:extLst>
                    <a:ext uri="{9D8B030D-6E8A-4147-A177-3AD203B41FA5}">
                      <a16:colId xmlns:a16="http://schemas.microsoft.com/office/drawing/2014/main" val="255551616"/>
                    </a:ext>
                  </a:extLst>
                </a:gridCol>
                <a:gridCol w="1828593">
                  <a:extLst>
                    <a:ext uri="{9D8B030D-6E8A-4147-A177-3AD203B41FA5}">
                      <a16:colId xmlns:a16="http://schemas.microsoft.com/office/drawing/2014/main" val="2600548948"/>
                    </a:ext>
                  </a:extLst>
                </a:gridCol>
                <a:gridCol w="1828593">
                  <a:extLst>
                    <a:ext uri="{9D8B030D-6E8A-4147-A177-3AD203B41FA5}">
                      <a16:colId xmlns:a16="http://schemas.microsoft.com/office/drawing/2014/main" val="1421961509"/>
                    </a:ext>
                  </a:extLst>
                </a:gridCol>
                <a:gridCol w="1606368">
                  <a:extLst>
                    <a:ext uri="{9D8B030D-6E8A-4147-A177-3AD203B41FA5}">
                      <a16:colId xmlns:a16="http://schemas.microsoft.com/office/drawing/2014/main" val="2522144367"/>
                    </a:ext>
                  </a:extLst>
                </a:gridCol>
                <a:gridCol w="1828593">
                  <a:extLst>
                    <a:ext uri="{9D8B030D-6E8A-4147-A177-3AD203B41FA5}">
                      <a16:colId xmlns:a16="http://schemas.microsoft.com/office/drawing/2014/main" val="1624339808"/>
                    </a:ext>
                  </a:extLst>
                </a:gridCol>
              </a:tblGrid>
              <a:tr h="3130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Jan - July 2020 Batch </a:t>
                      </a:r>
                    </a:p>
                  </a:txBody>
                  <a:tcPr marL="28772" marR="287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012728"/>
                  </a:ext>
                </a:extLst>
              </a:tr>
              <a:tr h="31303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Batch No :-8</a:t>
                      </a:r>
                    </a:p>
                  </a:txBody>
                  <a:tcPr marL="28772" marR="2877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178382"/>
                  </a:ext>
                </a:extLst>
              </a:tr>
              <a:tr h="58924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Sr.No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COURSES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Application received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confirmed 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Rejected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Certificates</a:t>
                      </a: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3376032935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ELECTRICIAN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2603376653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Web Designing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12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3271334003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Welding Metal Turinig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3649061602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4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Sewing Tailoring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927583993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Computer Operator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18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17342022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Basic Ac Mechanic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4111000086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Screen Printing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394499491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8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Plumbing</a:t>
                      </a:r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0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235304107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Total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93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65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29</a:t>
                      </a:r>
                    </a:p>
                  </a:txBody>
                  <a:tcPr marL="28772" marR="28772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800">
                        <a:effectLst/>
                      </a:endParaRPr>
                    </a:p>
                  </a:txBody>
                  <a:tcPr marL="28772" marR="28772" marT="0" marB="0" anchor="ctr"/>
                </a:tc>
                <a:extLst>
                  <a:ext uri="{0D108BD9-81ED-4DB2-BD59-A6C34878D82A}">
                    <a16:rowId xmlns:a16="http://schemas.microsoft.com/office/drawing/2014/main" val="261553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8540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writing implement, stationary, pen&#10;&#10;Description automatically generated">
            <a:extLst>
              <a:ext uri="{FF2B5EF4-FFF2-40B4-BE49-F238E27FC236}">
                <a16:creationId xmlns:a16="http://schemas.microsoft.com/office/drawing/2014/main" id="{300E9F7B-17C9-4F2F-BF91-DFA1B6115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06"/>
          <a:stretch/>
        </p:blipFill>
        <p:spPr>
          <a:xfrm>
            <a:off x="196948" y="320040"/>
            <a:ext cx="1153785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6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1B79-9DD4-42C8-B7E0-41C98395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CD80B-2B96-45CD-B79F-F42FB14CC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https://drive.google.com/drive/u/3/folders/1AKC_XG6OxM_GpNegKpvXYB9rGWRCNuDn</a:t>
            </a:r>
            <a:endParaRPr lang="en-US"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9840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9117-0DEF-4AD4-B769-9C653BFE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5" y="2654432"/>
            <a:ext cx="6894576" cy="34838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>
                <a:latin typeface="Times New Roman"/>
                <a:cs typeface="Times New Roman"/>
              </a:rPr>
              <a:t>Project Beacon is a small step to give meaning and purpose to someone's life. </a:t>
            </a:r>
            <a:endParaRPr lang="en-US" sz="2400">
              <a:latin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400">
                <a:latin typeface="Times New Roman"/>
                <a:cs typeface="Times New Roman"/>
              </a:rPr>
              <a:t>As it is rightly said "A candle loses nothing to light another candle"</a:t>
            </a:r>
            <a:endParaRPr lang="en-US" sz="2400">
              <a:latin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400">
                <a:latin typeface="Times New Roman"/>
                <a:cs typeface="Times New Roman"/>
              </a:rPr>
              <a:t>We pledge to be the candle of inspiration and go on to light the Beacon of Knowledge.</a:t>
            </a:r>
            <a:endParaRPr lang="en-US" sz="2400">
              <a:cs typeface="Calibri" panose="020F0502020204030204"/>
            </a:endParaRPr>
          </a:p>
          <a:p>
            <a:pPr algn="just"/>
            <a:endParaRPr lang="en-US" sz="2400">
              <a:cs typeface="Calibri" panose="020F0502020204030204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C3D612A-4B6A-43DD-B398-996BB3B853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3840" y="634174"/>
            <a:ext cx="4014216" cy="2819986"/>
          </a:xfrm>
          <a:prstGeom prst="rect">
            <a:avLst/>
          </a:prstGeom>
        </p:spPr>
      </p:pic>
      <p:pic>
        <p:nvPicPr>
          <p:cNvPr id="5" name="Picture 4" descr="Spa setting of candles">
            <a:extLst>
              <a:ext uri="{FF2B5EF4-FFF2-40B4-BE49-F238E27FC236}">
                <a16:creationId xmlns:a16="http://schemas.microsoft.com/office/drawing/2014/main" id="{C802BC38-B3D2-4D16-89A1-237FB04B37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91" t="13339" b="9764"/>
          <a:stretch/>
        </p:blipFill>
        <p:spPr>
          <a:xfrm>
            <a:off x="7927347" y="4079193"/>
            <a:ext cx="3868913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6F89A-F5B3-4211-82AC-4C72ED4C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Qualification: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44F79-518C-4E26-9CC8-D57120BEF93B}"/>
              </a:ext>
            </a:extLst>
          </p:cNvPr>
          <p:cNvSpPr txBox="1"/>
          <p:nvPr/>
        </p:nvSpPr>
        <p:spPr>
          <a:xfrm>
            <a:off x="1008184" y="1459907"/>
            <a:ext cx="10175630" cy="7679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*</a:t>
            </a:r>
            <a:r>
              <a:rPr lang="en-US" sz="2000" b="1" i="1"/>
              <a:t>Anyone doing or completed any GRADUATION after 12</a:t>
            </a:r>
            <a:r>
              <a:rPr lang="en-US" sz="2000" b="1" i="1" baseline="30000"/>
              <a:t>th</a:t>
            </a:r>
            <a:r>
              <a:rPr lang="en-US" sz="2000" b="1" i="1"/>
              <a:t> standard is not eligible for this free course</a:t>
            </a:r>
            <a:r>
              <a:rPr lang="en-US" sz="2000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633DA5E-44DD-4CEB-9650-401A0C032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84546"/>
              </p:ext>
            </p:extLst>
          </p:nvPr>
        </p:nvGraphicFramePr>
        <p:xfrm>
          <a:off x="792480" y="2606040"/>
          <a:ext cx="10210799" cy="34747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3249">
                  <a:extLst>
                    <a:ext uri="{9D8B030D-6E8A-4147-A177-3AD203B41FA5}">
                      <a16:colId xmlns:a16="http://schemas.microsoft.com/office/drawing/2014/main" val="1088739768"/>
                    </a:ext>
                  </a:extLst>
                </a:gridCol>
                <a:gridCol w="1173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011">
                  <a:extLst>
                    <a:ext uri="{9D8B030D-6E8A-4147-A177-3AD203B41FA5}">
                      <a16:colId xmlns:a16="http://schemas.microsoft.com/office/drawing/2014/main" val="2823743278"/>
                    </a:ext>
                  </a:extLst>
                </a:gridCol>
                <a:gridCol w="1106263">
                  <a:extLst>
                    <a:ext uri="{9D8B030D-6E8A-4147-A177-3AD203B41FA5}">
                      <a16:colId xmlns:a16="http://schemas.microsoft.com/office/drawing/2014/main" val="2324605322"/>
                    </a:ext>
                  </a:extLst>
                </a:gridCol>
                <a:gridCol w="1073073">
                  <a:extLst>
                    <a:ext uri="{9D8B030D-6E8A-4147-A177-3AD203B41FA5}">
                      <a16:colId xmlns:a16="http://schemas.microsoft.com/office/drawing/2014/main" val="1986738964"/>
                    </a:ext>
                  </a:extLst>
                </a:gridCol>
                <a:gridCol w="1150514">
                  <a:extLst>
                    <a:ext uri="{9D8B030D-6E8A-4147-A177-3AD203B41FA5}">
                      <a16:colId xmlns:a16="http://schemas.microsoft.com/office/drawing/2014/main" val="1513618870"/>
                    </a:ext>
                  </a:extLst>
                </a:gridCol>
                <a:gridCol w="973511">
                  <a:extLst>
                    <a:ext uri="{9D8B030D-6E8A-4147-A177-3AD203B41FA5}">
                      <a16:colId xmlns:a16="http://schemas.microsoft.com/office/drawing/2014/main" val="2702384243"/>
                    </a:ext>
                  </a:extLst>
                </a:gridCol>
                <a:gridCol w="1139450">
                  <a:extLst>
                    <a:ext uri="{9D8B030D-6E8A-4147-A177-3AD203B41FA5}">
                      <a16:colId xmlns:a16="http://schemas.microsoft.com/office/drawing/2014/main" val="1065850374"/>
                    </a:ext>
                  </a:extLst>
                </a:gridCol>
                <a:gridCol w="113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6613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Trade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Carpentry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Sewing &amp; Tailoring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Computer Operator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Web Designing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Electrician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Welding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Plumbing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AC Mechanic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22713"/>
                  </a:ext>
                </a:extLst>
              </a:tr>
              <a:tr h="210858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Qualification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8th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</a:t>
                      </a:r>
                      <a:r>
                        <a:rPr lang="en-US" sz="1600" kern="1200" baseline="30000" dirty="0">
                          <a:effectLst/>
                        </a:rPr>
                        <a:t>th</a:t>
                      </a:r>
                      <a:r>
                        <a:rPr lang="en-US" sz="1600" kern="1200" dirty="0">
                          <a:effectLst/>
                        </a:rPr>
                        <a:t>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8</a:t>
                      </a:r>
                      <a:r>
                        <a:rPr lang="en-US" sz="1600" kern="1200" baseline="30000" dirty="0">
                          <a:effectLst/>
                        </a:rPr>
                        <a:t>th</a:t>
                      </a:r>
                      <a:r>
                        <a:rPr lang="en-US" sz="1600" kern="1200" dirty="0">
                          <a:effectLst/>
                        </a:rPr>
                        <a:t>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34111"/>
                  </a:ext>
                </a:extLst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6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9E4F-6EC4-418E-BE98-59380A82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722489"/>
          </a:xfrm>
        </p:spPr>
        <p:txBody>
          <a:bodyPr anchor="b">
            <a:normAutofit/>
          </a:bodyPr>
          <a:lstStyle/>
          <a:p>
            <a:pPr algn="ctr"/>
            <a:r>
              <a:rPr lang="en-US" sz="2800" b="1">
                <a:latin typeface="Times New Roman"/>
                <a:cs typeface="Calibri Light"/>
              </a:rPr>
              <a:t>Criteria </a:t>
            </a:r>
            <a:endParaRPr lang="en-US" sz="2800" b="1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76627-5323-4B47-9EC5-5961E2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9" r="23015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9B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7E2513-D186-4737-B897-030AB9444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987474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748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E47CE-69A7-4996-A346-6ED75F1A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b="1">
                <a:ea typeface="+mj-lt"/>
                <a:cs typeface="+mj-lt"/>
              </a:rPr>
              <a:t>Facilities Provided (Conditional) :</a:t>
            </a:r>
            <a:endParaRPr lang="en-US" sz="46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3AE0-1385-4E46-BABE-B3062AAA8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872899"/>
            <a:ext cx="473126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200" b="1" dirty="0">
              <a:cs typeface="Calibri" panose="020F0502020204030204"/>
            </a:endParaRPr>
          </a:p>
          <a:p>
            <a:r>
              <a:rPr lang="en-US" sz="2200" dirty="0">
                <a:latin typeface="Times New Roman"/>
                <a:ea typeface="+mn-lt"/>
                <a:cs typeface="+mn-lt"/>
              </a:rPr>
              <a:t>Basic Tool Kit of respective Trade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ea typeface="+mn-lt"/>
                <a:cs typeface="+mn-lt"/>
              </a:rPr>
              <a:t>Stationery, and Apron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ea typeface="+mn-lt"/>
                <a:cs typeface="+mn-lt"/>
              </a:rPr>
              <a:t>Internship and Employment Facilitation</a:t>
            </a:r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ea typeface="+mn-lt"/>
                <a:cs typeface="+mn-lt"/>
              </a:rPr>
              <a:t>Basic Foundation Courses along with Trade Courses</a:t>
            </a:r>
            <a:endParaRPr lang="en-US" sz="2200" dirty="0">
              <a:latin typeface="Times New Roman"/>
            </a:endParaRP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30F992D9-C769-4DE3-8B6F-07ED2046D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930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E70275F-125A-410B-A100-3B8383901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238" r="24974" b="1"/>
          <a:stretch/>
        </p:blipFill>
        <p:spPr>
          <a:xfrm>
            <a:off x="67116" y="299363"/>
            <a:ext cx="4577984" cy="5543969"/>
          </a:xfrm>
          <a:prstGeom prst="rect">
            <a:avLst/>
          </a:prstGeom>
        </p:spPr>
      </p:pic>
      <p:pic>
        <p:nvPicPr>
          <p:cNvPr id="17" name="Picture 6" descr="A picture containing ceiling, indoor, person, people&#10;&#10;Description automatically generated">
            <a:extLst>
              <a:ext uri="{FF2B5EF4-FFF2-40B4-BE49-F238E27FC236}">
                <a16:creationId xmlns:a16="http://schemas.microsoft.com/office/drawing/2014/main" id="{DC3BFCE9-4AA1-4ECD-BC1B-4C3912AC0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5059" r="2" b="22498"/>
          <a:stretch/>
        </p:blipFill>
        <p:spPr>
          <a:xfrm>
            <a:off x="4654296" y="257610"/>
            <a:ext cx="7217085" cy="3008188"/>
          </a:xfrm>
          <a:prstGeom prst="rect">
            <a:avLst/>
          </a:prstGeom>
        </p:spPr>
      </p:pic>
      <p:cxnSp>
        <p:nvCxnSpPr>
          <p:cNvPr id="38" name="Straight Connector 23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4514B8C7-F89E-4705-89F5-C91ED71A55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230" r="1017" b="-4"/>
          <a:stretch/>
        </p:blipFill>
        <p:spPr>
          <a:xfrm>
            <a:off x="6518018" y="3342419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8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Few Feedback from ISR - Beacon Students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247" y="2225041"/>
            <a:ext cx="3086754" cy="179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9361" y="2246033"/>
            <a:ext cx="3441382" cy="18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36620" y="4264184"/>
            <a:ext cx="4648200" cy="206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99ECE-7F33-4C8C-8FB0-BE45D3FB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Trades and Qualification </a:t>
            </a:r>
            <a:endParaRPr lang="en-US" sz="4000"/>
          </a:p>
        </p:txBody>
      </p:sp>
      <p:pic>
        <p:nvPicPr>
          <p:cNvPr id="4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622B1AE-4D41-4A75-96F3-63FEB8BC0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7199" b="1"/>
          <a:stretch/>
        </p:blipFill>
        <p:spPr>
          <a:xfrm>
            <a:off x="8646533" y="924587"/>
            <a:ext cx="3999122" cy="375508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633DA5E-44DD-4CEB-9650-401A0C032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084546"/>
              </p:ext>
            </p:extLst>
          </p:nvPr>
        </p:nvGraphicFramePr>
        <p:xfrm>
          <a:off x="228600" y="2118360"/>
          <a:ext cx="8153399" cy="3368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12520">
                  <a:extLst>
                    <a:ext uri="{9D8B030D-6E8A-4147-A177-3AD203B41FA5}">
                      <a16:colId xmlns:a16="http://schemas.microsoft.com/office/drawing/2014/main" val="1088739768"/>
                    </a:ext>
                  </a:extLst>
                </a:gridCol>
                <a:gridCol w="93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024">
                  <a:extLst>
                    <a:ext uri="{9D8B030D-6E8A-4147-A177-3AD203B41FA5}">
                      <a16:colId xmlns:a16="http://schemas.microsoft.com/office/drawing/2014/main" val="2823743278"/>
                    </a:ext>
                  </a:extLst>
                </a:gridCol>
                <a:gridCol w="883359">
                  <a:extLst>
                    <a:ext uri="{9D8B030D-6E8A-4147-A177-3AD203B41FA5}">
                      <a16:colId xmlns:a16="http://schemas.microsoft.com/office/drawing/2014/main" val="2324605322"/>
                    </a:ext>
                  </a:extLst>
                </a:gridCol>
                <a:gridCol w="856857">
                  <a:extLst>
                    <a:ext uri="{9D8B030D-6E8A-4147-A177-3AD203B41FA5}">
                      <a16:colId xmlns:a16="http://schemas.microsoft.com/office/drawing/2014/main" val="1986738964"/>
                    </a:ext>
                  </a:extLst>
                </a:gridCol>
                <a:gridCol w="918694">
                  <a:extLst>
                    <a:ext uri="{9D8B030D-6E8A-4147-A177-3AD203B41FA5}">
                      <a16:colId xmlns:a16="http://schemas.microsoft.com/office/drawing/2014/main" val="1513618870"/>
                    </a:ext>
                  </a:extLst>
                </a:gridCol>
                <a:gridCol w="777356">
                  <a:extLst>
                    <a:ext uri="{9D8B030D-6E8A-4147-A177-3AD203B41FA5}">
                      <a16:colId xmlns:a16="http://schemas.microsoft.com/office/drawing/2014/main" val="2702384243"/>
                    </a:ext>
                  </a:extLst>
                </a:gridCol>
                <a:gridCol w="909859">
                  <a:extLst>
                    <a:ext uri="{9D8B030D-6E8A-4147-A177-3AD203B41FA5}">
                      <a16:colId xmlns:a16="http://schemas.microsoft.com/office/drawing/2014/main" val="1065850374"/>
                    </a:ext>
                  </a:extLst>
                </a:gridCol>
                <a:gridCol w="9098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2418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Trade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Carpentry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Sewing &amp; Tailoring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Computer Operator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Web Designing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Electrician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Welding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Plumbing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AC Mechanic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22713"/>
                  </a:ext>
                </a:extLst>
              </a:tr>
              <a:tr h="204385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Qualification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8th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12th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10th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8th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8</a:t>
                      </a:r>
                      <a:r>
                        <a:rPr lang="en-US" sz="1600" kern="1200" baseline="30000" dirty="0">
                          <a:effectLst/>
                        </a:rPr>
                        <a:t>th</a:t>
                      </a:r>
                      <a:r>
                        <a:rPr lang="en-US" sz="1600" kern="1200" dirty="0">
                          <a:effectLst/>
                        </a:rPr>
                        <a:t>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8</a:t>
                      </a:r>
                      <a:r>
                        <a:rPr lang="en-US" sz="1600" kern="1200" baseline="30000" dirty="0">
                          <a:effectLst/>
                        </a:rPr>
                        <a:t>th</a:t>
                      </a:r>
                      <a:r>
                        <a:rPr lang="en-US" sz="1600" kern="1200" dirty="0">
                          <a:effectLst/>
                        </a:rPr>
                        <a:t> fail/pass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34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DEF810-FBAE-4C80-B905-31633139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FD8C7A0F-D774-4978-AA9C-7E703C2F4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344168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61C7310A-3A42-4F75-8058-7F39E52B1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344168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D88313-56C7-45D8-8D97-2F5CCBF9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1544897" cy="11795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F15BE-32ED-4B04-9077-0CFC1AE0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88894"/>
            <a:ext cx="10306520" cy="880730"/>
          </a:xfrm>
        </p:spPr>
        <p:txBody>
          <a:bodyPr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9A081-F1FD-4D72-8033-417E69F270E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37862E-72EC-4453-B437-4B05306BF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414865"/>
              </p:ext>
            </p:extLst>
          </p:nvPr>
        </p:nvGraphicFramePr>
        <p:xfrm>
          <a:off x="2306809" y="2819352"/>
          <a:ext cx="7576733" cy="2773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2568">
                  <a:extLst>
                    <a:ext uri="{9D8B030D-6E8A-4147-A177-3AD203B41FA5}">
                      <a16:colId xmlns:a16="http://schemas.microsoft.com/office/drawing/2014/main" val="1119540345"/>
                    </a:ext>
                  </a:extLst>
                </a:gridCol>
                <a:gridCol w="2156121">
                  <a:extLst>
                    <a:ext uri="{9D8B030D-6E8A-4147-A177-3AD203B41FA5}">
                      <a16:colId xmlns:a16="http://schemas.microsoft.com/office/drawing/2014/main" val="4004967065"/>
                    </a:ext>
                  </a:extLst>
                </a:gridCol>
                <a:gridCol w="2062571">
                  <a:extLst>
                    <a:ext uri="{9D8B030D-6E8A-4147-A177-3AD203B41FA5}">
                      <a16:colId xmlns:a16="http://schemas.microsoft.com/office/drawing/2014/main" val="947528169"/>
                    </a:ext>
                  </a:extLst>
                </a:gridCol>
                <a:gridCol w="1875473">
                  <a:extLst>
                    <a:ext uri="{9D8B030D-6E8A-4147-A177-3AD203B41FA5}">
                      <a16:colId xmlns:a16="http://schemas.microsoft.com/office/drawing/2014/main" val="732433882"/>
                    </a:ext>
                  </a:extLst>
                </a:gridCol>
              </a:tblGrid>
              <a:tr h="589135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Sr.No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Year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Admitted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certified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extLst>
                  <a:ext uri="{0D108BD9-81ED-4DB2-BD59-A6C34878D82A}">
                    <a16:rowId xmlns:a16="http://schemas.microsoft.com/office/drawing/2014/main" val="1700484435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1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Jan-June 2016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49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28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extLst>
                  <a:ext uri="{0D108BD9-81ED-4DB2-BD59-A6C34878D82A}">
                    <a16:rowId xmlns:a16="http://schemas.microsoft.com/office/drawing/2014/main" val="630687136"/>
                  </a:ext>
                </a:extLst>
              </a:tr>
              <a:tr h="1092055"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2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July -Dec 2016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40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>
                          <a:effectLst/>
                        </a:rPr>
                        <a:t>24</a:t>
                      </a:r>
                      <a:endParaRPr lang="en-US" sz="4200">
                        <a:effectLst/>
                      </a:endParaRPr>
                    </a:p>
                  </a:txBody>
                  <a:tcPr marL="67355" marR="67355" marT="0" marB="0" anchor="ctr"/>
                </a:tc>
                <a:extLst>
                  <a:ext uri="{0D108BD9-81ED-4DB2-BD59-A6C34878D82A}">
                    <a16:rowId xmlns:a16="http://schemas.microsoft.com/office/drawing/2014/main" val="420250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346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619</Words>
  <Application>Microsoft Office PowerPoint</Application>
  <PresentationFormat>Widescreen</PresentationFormat>
  <Paragraphs>321</Paragraphs>
  <Slides>16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Vocational Skill Based Training for Underprivileged </vt:lpstr>
      <vt:lpstr>PowerPoint Presentation</vt:lpstr>
      <vt:lpstr>Qualification:</vt:lpstr>
      <vt:lpstr>Criteria </vt:lpstr>
      <vt:lpstr>Facilities Provided (Conditional) :</vt:lpstr>
      <vt:lpstr>PowerPoint Presentation</vt:lpstr>
      <vt:lpstr>Few Feedback from ISR - Beacon Students </vt:lpstr>
      <vt:lpstr>Trades and Qualification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Beacon Is a small step to give meaning and purpose to someone's life. As it is rightly said "It costs a candle nothing to light another candle", we pledge to be the candle of inspiration and go on to light the Beacon of Knowledge. </dc:title>
  <dc:creator/>
  <cp:lastModifiedBy>Ram Bhise</cp:lastModifiedBy>
  <cp:revision>54</cp:revision>
  <dcterms:created xsi:type="dcterms:W3CDTF">2021-11-17T06:29:07Z</dcterms:created>
  <dcterms:modified xsi:type="dcterms:W3CDTF">2023-05-16T04:10:53Z</dcterms:modified>
</cp:coreProperties>
</file>